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68" r:id="rId5"/>
    <p:sldId id="258" r:id="rId6"/>
    <p:sldId id="269" r:id="rId7"/>
    <p:sldId id="259" r:id="rId8"/>
    <p:sldId id="260" r:id="rId9"/>
    <p:sldId id="270" r:id="rId10"/>
    <p:sldId id="271" r:id="rId11"/>
    <p:sldId id="261" r:id="rId12"/>
    <p:sldId id="272" r:id="rId13"/>
    <p:sldId id="273" r:id="rId14"/>
    <p:sldId id="274" r:id="rId15"/>
    <p:sldId id="262" r:id="rId16"/>
    <p:sldId id="275" r:id="rId17"/>
    <p:sldId id="276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97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9F70-9F0D-42D3-8B7F-F5C61FE545CB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93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9F70-9F0D-42D3-8B7F-F5C61FE545CB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21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9F70-9F0D-42D3-8B7F-F5C61FE545CB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447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9F70-9F0D-42D3-8B7F-F5C61FE545CB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6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9F70-9F0D-42D3-8B7F-F5C61FE545CB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16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9F70-9F0D-42D3-8B7F-F5C61FE545CB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860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9F70-9F0D-42D3-8B7F-F5C61FE545CB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526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9F70-9F0D-42D3-8B7F-F5C61FE545CB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446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9F70-9F0D-42D3-8B7F-F5C61FE545CB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56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9F70-9F0D-42D3-8B7F-F5C61FE545CB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27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9F70-9F0D-42D3-8B7F-F5C61FE545CB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55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49F70-9F0D-42D3-8B7F-F5C61FE545CB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220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2708920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043354" y="3521913"/>
            <a:ext cx="10105292" cy="1929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bIns="36000" anchor="ctr">
            <a:spAutoFit/>
          </a:bodyPr>
          <a:lstStyle/>
          <a:p>
            <a:pPr algn="ctr" eaLnBrk="0" hangingPunct="0">
              <a:defRPr/>
            </a:pPr>
            <a:r>
              <a:rPr lang="ru-RU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Возможности программного продукта </a:t>
            </a:r>
          </a:p>
          <a:p>
            <a:pPr algn="ctr" eaLnBrk="0" hangingPunct="0">
              <a:defRPr/>
            </a:pPr>
            <a:r>
              <a:rPr lang="ru-RU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КРЕДО </a:t>
            </a:r>
            <a:r>
              <a:rPr lang="ru-RU" sz="40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Транскор</a:t>
            </a:r>
            <a:r>
              <a:rPr lang="ru-RU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3.0 </a:t>
            </a:r>
            <a:endParaRPr lang="ru-RU" sz="40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5BAA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hangingPunct="0">
              <a:defRPr/>
            </a:pPr>
            <a:r>
              <a:rPr lang="ru-RU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для задач дорожного строительства</a:t>
            </a:r>
            <a:endParaRPr lang="ru-RU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005BAA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5" y="832917"/>
            <a:ext cx="14287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6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484" y="151637"/>
            <a:ext cx="6154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Виды проекций</a:t>
            </a:r>
            <a:endParaRPr lang="ru-RU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3291" y="3007880"/>
            <a:ext cx="56388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5653" y="755188"/>
            <a:ext cx="593407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66616" y="4569218"/>
            <a:ext cx="57721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4868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484" y="151637"/>
            <a:ext cx="6154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КОМПОЗИЦИОННАЯ ПРОЕКЦИЯ</a:t>
            </a:r>
            <a:endParaRPr lang="ru-RU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485" y="855022"/>
            <a:ext cx="4756638" cy="3881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Является конформной</a:t>
            </a:r>
          </a:p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Соответствует критерию Чебышева – Граве</a:t>
            </a:r>
          </a:p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Идеально подходит для линейно вытянутых объектов с запада на восток, и с севера на юг</a:t>
            </a:r>
          </a:p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Искажение частных масштабов в разы меньше чем в других конформных проекциях</a:t>
            </a:r>
          </a:p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Позволяет избавиться от введения зон</a:t>
            </a:r>
          </a:p>
          <a:p>
            <a:pPr marL="342900" indent="-342000">
              <a:lnSpc>
                <a:spcPct val="114000"/>
              </a:lnSpc>
              <a:buAutoNum type="arabicPeriod"/>
            </a:pPr>
            <a:endParaRPr lang="ru-RU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5B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811" y="996166"/>
            <a:ext cx="5276531" cy="52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0"/>
            <a:ext cx="11483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3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484" y="151637"/>
            <a:ext cx="860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Автоматический поиск параметров композиционной проекции</a:t>
            </a:r>
            <a:endParaRPr lang="ru-RU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1003753"/>
            <a:ext cx="81438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5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484" y="151637"/>
            <a:ext cx="8609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Автоматический поиск параметров композиционной проекции</a:t>
            </a:r>
            <a:endParaRPr lang="ru-RU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70403"/>
              </p:ext>
            </p:extLst>
          </p:nvPr>
        </p:nvGraphicFramePr>
        <p:xfrm>
          <a:off x="838200" y="1185801"/>
          <a:ext cx="10515599" cy="263652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382306">
                  <a:extLst>
                    <a:ext uri="{9D8B030D-6E8A-4147-A177-3AD203B41FA5}">
                      <a16:colId xmlns:a16="http://schemas.microsoft.com/office/drawing/2014/main" val="886819797"/>
                    </a:ext>
                  </a:extLst>
                </a:gridCol>
                <a:gridCol w="2067096">
                  <a:extLst>
                    <a:ext uri="{9D8B030D-6E8A-4147-A177-3AD203B41FA5}">
                      <a16:colId xmlns:a16="http://schemas.microsoft.com/office/drawing/2014/main" val="3621663970"/>
                    </a:ext>
                  </a:extLst>
                </a:gridCol>
                <a:gridCol w="2056374">
                  <a:extLst>
                    <a:ext uri="{9D8B030D-6E8A-4147-A177-3AD203B41FA5}">
                      <a16:colId xmlns:a16="http://schemas.microsoft.com/office/drawing/2014/main" val="1804542668"/>
                    </a:ext>
                  </a:extLst>
                </a:gridCol>
                <a:gridCol w="1106454">
                  <a:extLst>
                    <a:ext uri="{9D8B030D-6E8A-4147-A177-3AD203B41FA5}">
                      <a16:colId xmlns:a16="http://schemas.microsoft.com/office/drawing/2014/main" val="375851715"/>
                    </a:ext>
                  </a:extLst>
                </a:gridCol>
                <a:gridCol w="2903369">
                  <a:extLst>
                    <a:ext uri="{9D8B030D-6E8A-4147-A177-3AD203B41FA5}">
                      <a16:colId xmlns:a16="http://schemas.microsoft.com/office/drawing/2014/main" val="35145362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Название пункта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N, </a:t>
                      </a:r>
                      <a:r>
                        <a:rPr lang="ru-RU" sz="1500">
                          <a:effectLst/>
                        </a:rPr>
                        <a:t>м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E, </a:t>
                      </a:r>
                      <a:r>
                        <a:rPr lang="ru-RU" sz="1500">
                          <a:effectLst/>
                        </a:rPr>
                        <a:t>м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1/</a:t>
                      </a:r>
                      <a:r>
                        <a:rPr lang="en-US" sz="1500">
                          <a:effectLst/>
                        </a:rPr>
                        <a:t>m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m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09831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 b="0" dirty="0">
                          <a:effectLst/>
                        </a:rPr>
                        <a:t>1</a:t>
                      </a:r>
                      <a:endParaRPr lang="ru-RU" sz="15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2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4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5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92468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Барановичи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5888788.912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434435.199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18963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1.000052735313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72627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Борисов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6007199.357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603080.741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7673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1.000130322022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16267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Брест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5778750.023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276544.370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1632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1.000612751557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21228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Ивацевичи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5843177.766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387724.025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6466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1.000154661423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83299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Кобрин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5790535.325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319581.560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2504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1.000399425914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60851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Минск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5965163.379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550927.630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31434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1.000031812544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61731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Орша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6060787.916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722277.265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1650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1.000605960804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9448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Толочин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6034219.968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674742.096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2670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1.000374501831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65444969"/>
                  </a:ext>
                </a:extLst>
              </a:tr>
            </a:tbl>
          </a:graphicData>
        </a:graphic>
      </p:graphicFrame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119594"/>
              </p:ext>
            </p:extLst>
          </p:nvPr>
        </p:nvGraphicFramePr>
        <p:xfrm>
          <a:off x="838200" y="4280959"/>
          <a:ext cx="10515599" cy="263652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219340">
                  <a:extLst>
                    <a:ext uri="{9D8B030D-6E8A-4147-A177-3AD203B41FA5}">
                      <a16:colId xmlns:a16="http://schemas.microsoft.com/office/drawing/2014/main" val="1501831002"/>
                    </a:ext>
                  </a:extLst>
                </a:gridCol>
                <a:gridCol w="2067096">
                  <a:extLst>
                    <a:ext uri="{9D8B030D-6E8A-4147-A177-3AD203B41FA5}">
                      <a16:colId xmlns:a16="http://schemas.microsoft.com/office/drawing/2014/main" val="3826127357"/>
                    </a:ext>
                  </a:extLst>
                </a:gridCol>
                <a:gridCol w="2185032">
                  <a:extLst>
                    <a:ext uri="{9D8B030D-6E8A-4147-A177-3AD203B41FA5}">
                      <a16:colId xmlns:a16="http://schemas.microsoft.com/office/drawing/2014/main" val="2035033994"/>
                    </a:ext>
                  </a:extLst>
                </a:gridCol>
                <a:gridCol w="1269420">
                  <a:extLst>
                    <a:ext uri="{9D8B030D-6E8A-4147-A177-3AD203B41FA5}">
                      <a16:colId xmlns:a16="http://schemas.microsoft.com/office/drawing/2014/main" val="1368441562"/>
                    </a:ext>
                  </a:extLst>
                </a:gridCol>
                <a:gridCol w="2774711">
                  <a:extLst>
                    <a:ext uri="{9D8B030D-6E8A-4147-A177-3AD203B41FA5}">
                      <a16:colId xmlns:a16="http://schemas.microsoft.com/office/drawing/2014/main" val="34517652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Название пункта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N, </a:t>
                      </a:r>
                      <a:r>
                        <a:rPr lang="ru-RU" sz="1500" dirty="0">
                          <a:effectLst/>
                        </a:rPr>
                        <a:t>м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E, </a:t>
                      </a:r>
                      <a:r>
                        <a:rPr lang="ru-RU" sz="1500">
                          <a:effectLst/>
                        </a:rPr>
                        <a:t>м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1/</a:t>
                      </a:r>
                      <a:r>
                        <a:rPr lang="en-US" sz="1500" dirty="0">
                          <a:effectLst/>
                        </a:rPr>
                        <a:t>m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m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78067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1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2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3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4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5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60119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Барановичи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5889484.100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1720532.385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21963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0.999954469607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25449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Борисов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6006319.617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1890263.002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19514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1.000051245564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85090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Брест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5781072.320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1561599.915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19442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0.999948565923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19245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Ивацевичи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5844328.221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1673392.985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166849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0.999994006560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19959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Кобрин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5792390.638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1604739.010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19466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1.000051372814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14083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Минск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5964773.870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1837722.815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106877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1.000009356534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8669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Орша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6058722.052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2009940.742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38059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0.999973725348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45451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Толочин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6032644.422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>
                          <a:effectLst/>
                        </a:rPr>
                        <a:t>1962165.682</a:t>
                      </a:r>
                      <a:endParaRPr lang="ru-RU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207095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500" dirty="0">
                          <a:effectLst/>
                        </a:rPr>
                        <a:t>1.000004828710</a:t>
                      </a:r>
                      <a:endParaRPr lang="ru-RU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5773892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67861" y="753424"/>
            <a:ext cx="5433646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">
              <a:lnSpc>
                <a:spcPct val="114000"/>
              </a:lnSpc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Результаты </a:t>
            </a:r>
            <a:r>
              <a:rPr lang="ru-RU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пересчёта в СК-95 (зона 5)</a:t>
            </a:r>
            <a:endParaRPr lang="ru-RU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5B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861" y="3833911"/>
            <a:ext cx="6568368" cy="408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">
              <a:lnSpc>
                <a:spcPct val="114000"/>
              </a:lnSpc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ru-RU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Результаты пересчёта в композиционную проекцию</a:t>
            </a:r>
            <a:endParaRPr lang="ru-RU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5B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45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484" y="151637"/>
            <a:ext cx="6154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ПОСТРОЕНИЕ ПОВЕРХНОСТИ</a:t>
            </a:r>
            <a:endParaRPr lang="ru-RU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485" y="855022"/>
            <a:ext cx="4756638" cy="198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Построение поверхности по нормальной высоте (</a:t>
            </a:r>
            <a:r>
              <a:rPr lang="en-US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Hn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5B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Построение поверхности по эллипсоидальной высоте (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He)</a:t>
            </a:r>
            <a:endParaRPr lang="ru-RU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5B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Построение поверхности по частному масштабу 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(m)</a:t>
            </a:r>
            <a:endParaRPr lang="ru-RU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5B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84" y="2842104"/>
            <a:ext cx="6746340" cy="378020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819" y="925058"/>
            <a:ext cx="3838563" cy="383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8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484" y="151637"/>
            <a:ext cx="7578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ПОСТРОЕНИЕ </a:t>
            </a:r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ПОВЕРХНОСТИ</a:t>
            </a:r>
            <a:endParaRPr lang="ru-RU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84" y="1790288"/>
            <a:ext cx="5429250" cy="34766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233" y="1782411"/>
            <a:ext cx="5429250" cy="36861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05097" y="5642758"/>
            <a:ext cx="1140024" cy="408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">
              <a:lnSpc>
                <a:spcPct val="114000"/>
              </a:lnSpc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СК-95</a:t>
            </a:r>
            <a:endParaRPr lang="ru-RU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5B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59268" y="5671073"/>
            <a:ext cx="3387704" cy="408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">
              <a:lnSpc>
                <a:spcPct val="114000"/>
              </a:lnSpc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Композиционная проекция</a:t>
            </a:r>
            <a:endParaRPr lang="ru-RU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5B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4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873830" y="3480129"/>
            <a:ext cx="6386284" cy="72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">
              <a:lnSpc>
                <a:spcPct val="114000"/>
              </a:lnSpc>
            </a:pPr>
            <a:r>
              <a:rPr lang="ru-RU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  <a:endParaRPr lang="ru-RU" sz="36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5B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71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49" y="941696"/>
            <a:ext cx="3299739" cy="466753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931682" y="2078703"/>
            <a:ext cx="66416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chemeClr val="bg1"/>
                </a:solidFill>
              </a:rPr>
              <a:t>Будо</a:t>
            </a:r>
            <a:r>
              <a:rPr lang="ru-RU" sz="2400" i="1" dirty="0">
                <a:solidFill>
                  <a:schemeClr val="bg1"/>
                </a:solidFill>
              </a:rPr>
              <a:t> Андрей </a:t>
            </a:r>
            <a:r>
              <a:rPr lang="ru-RU" sz="2400" i="1" dirty="0" smtClean="0">
                <a:solidFill>
                  <a:schemeClr val="bg1"/>
                </a:solidFill>
              </a:rPr>
              <a:t>Юрьевич,</a:t>
            </a:r>
          </a:p>
          <a:p>
            <a:r>
              <a:rPr lang="ru-RU" sz="2400" i="1" dirty="0" smtClean="0">
                <a:solidFill>
                  <a:schemeClr val="bg1"/>
                </a:solidFill>
              </a:rPr>
              <a:t>старший преподаватель </a:t>
            </a:r>
          </a:p>
          <a:p>
            <a:r>
              <a:rPr lang="ru-RU" sz="2400" i="1" dirty="0" smtClean="0">
                <a:solidFill>
                  <a:schemeClr val="bg1"/>
                </a:solidFill>
              </a:rPr>
              <a:t>кафедры «Геодезия и аэрокосмические </a:t>
            </a:r>
            <a:r>
              <a:rPr lang="ru-RU" sz="2400" i="1" dirty="0" err="1" smtClean="0">
                <a:solidFill>
                  <a:schemeClr val="bg1"/>
                </a:solidFill>
              </a:rPr>
              <a:t>геотехнологии</a:t>
            </a:r>
            <a:r>
              <a:rPr lang="ru-RU" sz="2400" i="1" dirty="0" smtClean="0">
                <a:solidFill>
                  <a:schemeClr val="bg1"/>
                </a:solidFill>
              </a:rPr>
              <a:t>»</a:t>
            </a:r>
            <a:r>
              <a:rPr lang="ru-RU" sz="2400" i="1" dirty="0">
                <a:solidFill>
                  <a:schemeClr val="bg1"/>
                </a:solidFill>
              </a:rPr>
              <a:t> </a:t>
            </a:r>
            <a:r>
              <a:rPr lang="ru-RU" sz="2400" i="1" dirty="0" smtClean="0">
                <a:solidFill>
                  <a:schemeClr val="bg1"/>
                </a:solidFill>
              </a:rPr>
              <a:t>БНТУ</a:t>
            </a:r>
            <a:r>
              <a:rPr lang="ru-RU" sz="2400" i="1" dirty="0">
                <a:solidFill>
                  <a:schemeClr val="bg1"/>
                </a:solidFill>
              </a:rPr>
              <a:t> </a:t>
            </a:r>
            <a:r>
              <a:rPr lang="ru-RU" sz="2400" i="1" dirty="0" smtClean="0">
                <a:solidFill>
                  <a:schemeClr val="bg1"/>
                </a:solidFill>
              </a:rPr>
              <a:t>(Беларусь)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4879270" y="5147037"/>
            <a:ext cx="5297714" cy="7111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1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931682" y="4412247"/>
            <a:ext cx="664161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800" i="1" dirty="0">
                <a:solidFill>
                  <a:prstClr val="white"/>
                </a:solidFill>
              </a:rPr>
              <a:t>тел. </a:t>
            </a:r>
            <a:r>
              <a:rPr lang="ru-RU" sz="2800" i="1" dirty="0" smtClean="0">
                <a:solidFill>
                  <a:prstClr val="white"/>
                </a:solidFill>
              </a:rPr>
              <a:t>+</a:t>
            </a:r>
            <a:r>
              <a:rPr lang="en-US" sz="2400" i="1" dirty="0" smtClean="0">
                <a:solidFill>
                  <a:prstClr val="white"/>
                </a:solidFill>
              </a:rPr>
              <a:t>375(</a:t>
            </a:r>
            <a:r>
              <a:rPr lang="ru-RU" sz="2400" i="1" dirty="0" smtClean="0">
                <a:solidFill>
                  <a:prstClr val="white"/>
                </a:solidFill>
              </a:rPr>
              <a:t>29</a:t>
            </a:r>
            <a:r>
              <a:rPr lang="ru-RU" sz="2400" i="1" dirty="0">
                <a:solidFill>
                  <a:prstClr val="white"/>
                </a:solidFill>
              </a:rPr>
              <a:t>) </a:t>
            </a:r>
            <a:r>
              <a:rPr lang="ru-RU" sz="2400" i="1" dirty="0" smtClean="0">
                <a:solidFill>
                  <a:prstClr val="white"/>
                </a:solidFill>
              </a:rPr>
              <a:t>513</a:t>
            </a:r>
            <a:r>
              <a:rPr lang="en-US" sz="2400" i="1" dirty="0" smtClean="0">
                <a:solidFill>
                  <a:prstClr val="white"/>
                </a:solidFill>
              </a:rPr>
              <a:t>-02-</a:t>
            </a:r>
            <a:r>
              <a:rPr lang="ru-RU" sz="2400" i="1" dirty="0" smtClean="0">
                <a:solidFill>
                  <a:prstClr val="white"/>
                </a:solidFill>
              </a:rPr>
              <a:t>48</a:t>
            </a:r>
            <a:endParaRPr lang="en-US" sz="2400" i="1" dirty="0" smtClean="0">
              <a:solidFill>
                <a:prstClr val="white"/>
              </a:solidFill>
            </a:endParaRPr>
          </a:p>
          <a:p>
            <a:r>
              <a:rPr lang="en-US" sz="2400" i="1" u="sng" dirty="0" smtClean="0">
                <a:solidFill>
                  <a:schemeClr val="bg1"/>
                </a:solidFill>
              </a:rPr>
              <a:t>AndrewBudo@gmail.com</a:t>
            </a:r>
          </a:p>
          <a:p>
            <a:r>
              <a:rPr lang="en-US" sz="2400" i="1" u="sng" dirty="0">
                <a:solidFill>
                  <a:schemeClr val="bg1"/>
                </a:solidFill>
              </a:rPr>
              <a:t>https://github.com/andrewbudo</a:t>
            </a:r>
            <a:endParaRPr lang="en-US" sz="2400" i="1" u="sng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39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60485" y="151637"/>
            <a:ext cx="526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ФУНКЦИОНАЛЬНЫЕ ВОЗМОЖНОСТИ</a:t>
            </a:r>
            <a:endParaRPr lang="ru-RU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485" y="966532"/>
            <a:ext cx="5433646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Преобразование геоцентрических, геодезических, плоских и локальных систем координат</a:t>
            </a:r>
          </a:p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Определение ключей местных систем координат</a:t>
            </a:r>
          </a:p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Поддержка большого количества геодезических и картографических проекции</a:t>
            </a:r>
          </a:p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ведомостей по всем видам работ с трансформацией координат</a:t>
            </a:r>
          </a:p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Расчет аномали</a:t>
            </a:r>
            <a:r>
              <a:rPr lang="ru-RU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й</a:t>
            </a: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высот при помощи модели геоида</a:t>
            </a:r>
          </a:p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Установление параметров связи систем координат</a:t>
            </a:r>
          </a:p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параметров геоцентрического перехода</a:t>
            </a:r>
          </a:p>
        </p:txBody>
      </p:sp>
      <p:pic>
        <p:nvPicPr>
          <p:cNvPr id="1030" name="Picture 6" descr="ÐÐ°ÑÑÐ¸Ð½ÐºÐ¸ Ð¿Ð¾ Ð·Ð°Ð¿ÑÐ¾ÑÑ microsoft word 2018 Ð¸ÐºÐ¾Ð½ÐºÐ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366" y="872606"/>
            <a:ext cx="3048758" cy="167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580" y="3461378"/>
            <a:ext cx="4466705" cy="3350029"/>
          </a:xfrm>
          <a:prstGeom prst="rect">
            <a:avLst/>
          </a:prstGeom>
        </p:spPr>
      </p:pic>
      <p:pic>
        <p:nvPicPr>
          <p:cNvPr id="1034" name="Picture 10" descr="ÐÐ°ÑÑÐ¸Ð½ÐºÐ¸ Ð¿Ð¾ Ð·Ð°Ð¿ÑÐ¾ÑÑ Bursa Wol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863" y="837197"/>
            <a:ext cx="3767131" cy="288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Ð°ÑÑÐ¸Ð½ÐºÐ¸ Ð¿Ð¾ Ð·Ð°Ð¿ÑÐ¾ÑÑ Ð¿ÑÐ¾ÐµÐºÑÐ¸Ñ Ð±Ð¾Ð½Ð½Ðµ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092" y="3949859"/>
            <a:ext cx="2751071" cy="261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Ð°ÑÑÐ¸Ð½ÐºÐ¸ Ð¿Ð¾ Ð·Ð°Ð¿ÑÐ¾ÑÑ Ð¿ÑÐµÐ¾Ð±ÑÐ°Ð·Ð¾Ð²Ð°Ð½Ð¸Ðµ ÐºÐ¾Ð¾ÑÐ´Ð¸Ð½Ð°Ñ Ð³ÐµÐ¾Ð´ÐµÐ·Ð¸Ñ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514" y="855018"/>
            <a:ext cx="2897077" cy="24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89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60485" y="151637"/>
            <a:ext cx="526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Интерфейс КРЕДО ТРАНСКОР 3.0</a:t>
            </a:r>
            <a:endParaRPr lang="ru-RU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40" y="736158"/>
            <a:ext cx="10046676" cy="60779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337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484" y="151637"/>
            <a:ext cx="6154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ИМПОРТ ТЕКСТОВЫХ ФАЙЛОВ ПО ШАБЛОНУ</a:t>
            </a:r>
            <a:endParaRPr lang="ru-RU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0485" y="855022"/>
            <a:ext cx="5433646" cy="2618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Гибкая настройка параметров импорта текстового файла</a:t>
            </a:r>
          </a:p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сохранения шаблона настроек импорта</a:t>
            </a:r>
          </a:p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Простота использования</a:t>
            </a:r>
          </a:p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импорта геодезических координат в разнообразных форматах</a:t>
            </a:r>
          </a:p>
          <a:p>
            <a:pPr marL="342900" indent="-342000">
              <a:lnSpc>
                <a:spcPct val="114000"/>
              </a:lnSpc>
              <a:buAutoNum type="arabicPeriod"/>
            </a:pPr>
            <a:endParaRPr lang="ru-RU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5B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4710" b="-1"/>
          <a:stretch/>
        </p:blipFill>
        <p:spPr>
          <a:xfrm>
            <a:off x="5330397" y="782091"/>
            <a:ext cx="6703341" cy="40620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900" y="2767003"/>
            <a:ext cx="5211580" cy="404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0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484" y="151637"/>
            <a:ext cx="6154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БИБЛИОТЕКА ГЕОДЕЗИЧЕСКИХ ДАННЫХ</a:t>
            </a:r>
            <a:endParaRPr lang="ru-RU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772961"/>
            <a:ext cx="611505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9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484" y="151637"/>
            <a:ext cx="6154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ИМПОРТ СК ИЗ </a:t>
            </a:r>
            <a:r>
              <a:rPr lang="en-US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EPSG </a:t>
            </a:r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И БИБЛИОТЕКА </a:t>
            </a:r>
            <a:r>
              <a:rPr lang="en-US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PROJ4</a:t>
            </a:r>
            <a:endParaRPr lang="ru-RU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750" y="855022"/>
            <a:ext cx="5928632" cy="375035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175" y="3705225"/>
            <a:ext cx="6648450" cy="2781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7861" y="855022"/>
            <a:ext cx="5433646" cy="1671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Удобный импорт систем координат из международной базы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EPSG 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(European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Petroleum Survey 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Group)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005B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Большое количество проекций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5B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00">
              <a:lnSpc>
                <a:spcPct val="114000"/>
              </a:lnSpc>
            </a:pPr>
            <a:endParaRPr lang="ru-RU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5B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02" y="2631787"/>
            <a:ext cx="4895330" cy="350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9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484" y="151637"/>
            <a:ext cx="6154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Импорт </a:t>
            </a:r>
            <a:r>
              <a:rPr lang="en-US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web -</a:t>
            </a:r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карт</a:t>
            </a:r>
            <a:endParaRPr lang="ru-RU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60484" y="855022"/>
            <a:ext cx="6096000" cy="13554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Импорт 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карт в любой системе координат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005B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Настраиваемая детализация</a:t>
            </a:r>
          </a:p>
          <a:p>
            <a:pPr marL="342900" indent="-342000">
              <a:lnSpc>
                <a:spcPct val="114000"/>
              </a:lnSpc>
              <a:buAutoNum type="arabicPeriod"/>
            </a:pP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импорта фрагмента 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–</a:t>
            </a:r>
            <a:r>
              <a:rPr lang="ru-RU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карт в виде растра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005B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84" y="2362158"/>
            <a:ext cx="7041116" cy="381883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54" y="1045551"/>
            <a:ext cx="3550627" cy="248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0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484" y="151637"/>
            <a:ext cx="6154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СК-42, СК-95, СК-63 для РБ</a:t>
            </a:r>
            <a:endParaRPr lang="ru-RU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Рисунок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91" y="694155"/>
            <a:ext cx="8438417" cy="6163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76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2130</TotalTime>
  <Words>393</Words>
  <Application>Microsoft Office PowerPoint</Application>
  <PresentationFormat>Широкоэкранный</PresentationFormat>
  <Paragraphs>151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Credo-Dialogue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Grib Vladislav</dc:creator>
  <cp:lastModifiedBy>Budo Andrey</cp:lastModifiedBy>
  <cp:revision>51</cp:revision>
  <dcterms:created xsi:type="dcterms:W3CDTF">2018-05-11T08:01:11Z</dcterms:created>
  <dcterms:modified xsi:type="dcterms:W3CDTF">2019-04-19T10:43:50Z</dcterms:modified>
</cp:coreProperties>
</file>